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93" r:id="rId4"/>
    <p:sldId id="294" r:id="rId5"/>
    <p:sldId id="289" r:id="rId6"/>
    <p:sldId id="290" r:id="rId7"/>
    <p:sldId id="283" r:id="rId8"/>
    <p:sldId id="284" r:id="rId9"/>
    <p:sldId id="285" r:id="rId10"/>
    <p:sldId id="286" r:id="rId11"/>
    <p:sldId id="288" r:id="rId12"/>
    <p:sldId id="296" r:id="rId13"/>
    <p:sldId id="287" r:id="rId14"/>
    <p:sldId id="292" r:id="rId15"/>
    <p:sldId id="257" r:id="rId16"/>
    <p:sldId id="258" r:id="rId17"/>
    <p:sldId id="259" r:id="rId18"/>
    <p:sldId id="279" r:id="rId19"/>
    <p:sldId id="260" r:id="rId20"/>
    <p:sldId id="278" r:id="rId21"/>
    <p:sldId id="280" r:id="rId22"/>
    <p:sldId id="274" r:id="rId23"/>
    <p:sldId id="272" r:id="rId24"/>
    <p:sldId id="261" r:id="rId25"/>
    <p:sldId id="262" r:id="rId26"/>
    <p:sldId id="275" r:id="rId27"/>
    <p:sldId id="263" r:id="rId28"/>
    <p:sldId id="264" r:id="rId29"/>
    <p:sldId id="277" r:id="rId30"/>
    <p:sldId id="276" r:id="rId31"/>
    <p:sldId id="298" r:id="rId32"/>
    <p:sldId id="299" r:id="rId33"/>
    <p:sldId id="300" r:id="rId34"/>
    <p:sldId id="301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54" autoAdjust="0"/>
    <p:restoredTop sz="94660"/>
  </p:normalViewPr>
  <p:slideViewPr>
    <p:cSldViewPr snapToGrid="0">
      <p:cViewPr>
        <p:scale>
          <a:sx n="66" d="100"/>
          <a:sy n="66" d="100"/>
        </p:scale>
        <p:origin x="762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F37D-49D4-472C-A331-B42263D636A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9C1D-A1EC-4044-8C7D-8DDC0E7D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570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F37D-49D4-472C-A331-B42263D636A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9C1D-A1EC-4044-8C7D-8DDC0E7D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84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F37D-49D4-472C-A331-B42263D636A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9C1D-A1EC-4044-8C7D-8DDC0E7D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45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F37D-49D4-472C-A331-B42263D636A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9C1D-A1EC-4044-8C7D-8DDC0E7D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61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F37D-49D4-472C-A331-B42263D636A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9C1D-A1EC-4044-8C7D-8DDC0E7D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74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F37D-49D4-472C-A331-B42263D636A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9C1D-A1EC-4044-8C7D-8DDC0E7D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1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F37D-49D4-472C-A331-B42263D636A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9C1D-A1EC-4044-8C7D-8DDC0E7D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075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F37D-49D4-472C-A331-B42263D636A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9C1D-A1EC-4044-8C7D-8DDC0E7D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464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F37D-49D4-472C-A331-B42263D636A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9C1D-A1EC-4044-8C7D-8DDC0E7D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71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F37D-49D4-472C-A331-B42263D636A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9C1D-A1EC-4044-8C7D-8DDC0E7D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34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F37D-49D4-472C-A331-B42263D636A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9C1D-A1EC-4044-8C7D-8DDC0E7D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22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9F37D-49D4-472C-A331-B42263D636A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B9C1D-A1EC-4044-8C7D-8DDC0E7D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40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da@oblcit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54.ru/videocast/view/140045" TargetMode="External"/><Relationship Id="rId3" Type="http://schemas.openxmlformats.org/officeDocument/2006/relationships/hyperlink" Target="http://www.edu54.ru/videocast/view/140040" TargetMode="External"/><Relationship Id="rId7" Type="http://schemas.openxmlformats.org/officeDocument/2006/relationships/hyperlink" Target="http://www.edu54.ru/videocast/view/140044" TargetMode="External"/><Relationship Id="rId2" Type="http://schemas.openxmlformats.org/officeDocument/2006/relationships/hyperlink" Target="http://www.edu54.ru/videocast/view/14003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du54.ru/videocast/view/140043" TargetMode="External"/><Relationship Id="rId11" Type="http://schemas.openxmlformats.org/officeDocument/2006/relationships/hyperlink" Target="http://www.edu54.ru/videocast/view/140048" TargetMode="External"/><Relationship Id="rId5" Type="http://schemas.openxmlformats.org/officeDocument/2006/relationships/hyperlink" Target="http://www.edu54.ru/videocast/view/140042" TargetMode="External"/><Relationship Id="rId10" Type="http://schemas.openxmlformats.org/officeDocument/2006/relationships/hyperlink" Target="http://www.edu54.ru/videocast/view/140047" TargetMode="External"/><Relationship Id="rId4" Type="http://schemas.openxmlformats.org/officeDocument/2006/relationships/hyperlink" Target="http://www.edu54.ru/videocast/view/140041" TargetMode="External"/><Relationship Id="rId9" Type="http://schemas.openxmlformats.org/officeDocument/2006/relationships/hyperlink" Target="http://www.edu54.ru/videocast/view/140046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dda@oblcit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&#1057;&#1090;&#1072;&#1090;&#1080;&#1089;&#1090;&#1080;&#1082;&#1072;_&#1057;&#1044;&#1064;_&#1053;&#1057;&#1054;_20180928_1330.xls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62116" y="1158251"/>
            <a:ext cx="11267767" cy="2387600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+mn-cs"/>
              </a:rPr>
              <a:t>СДО «Moodle»: запись обучающихся на курс, определение роли пользователей, отчёты о деятельности в </a:t>
            </a:r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+mn-cs"/>
              </a:rPr>
              <a:t>системе</a:t>
            </a:r>
            <a:endParaRPr lang="ru-RU" sz="4800" dirty="0">
              <a:solidFill>
                <a:srgbClr val="00206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524000" y="4342266"/>
            <a:ext cx="9144000" cy="165576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Деревягина Диана Александровна,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старший методист отдела дистанционного обучения ОблЦИТ</a:t>
            </a:r>
          </a:p>
          <a:p>
            <a:r>
              <a:rPr lang="en-US" b="1" dirty="0" smtClean="0">
                <a:solidFill>
                  <a:srgbClr val="002060"/>
                </a:solidFill>
                <a:hlinkClick r:id="rId2"/>
              </a:rPr>
              <a:t>dda@oblcit.ru</a:t>
            </a:r>
            <a:r>
              <a:rPr lang="ru-RU" b="1" dirty="0" smtClean="0">
                <a:solidFill>
                  <a:srgbClr val="002060"/>
                </a:solidFill>
              </a:rPr>
              <a:t>, 349-5-800 доп.0132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95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17" y="174172"/>
            <a:ext cx="11184840" cy="65579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15652"/>
          <a:stretch/>
        </p:blipFill>
        <p:spPr>
          <a:xfrm>
            <a:off x="9004583" y="156381"/>
            <a:ext cx="2724774" cy="183207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9506857" y="87086"/>
            <a:ext cx="2222500" cy="4858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036571" y="1504708"/>
            <a:ext cx="1163072" cy="2430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68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60" y="1599295"/>
            <a:ext cx="3714750" cy="305752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99030" y="2708476"/>
            <a:ext cx="2001101" cy="2430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700" y="150471"/>
            <a:ext cx="5155590" cy="38286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700" y="3979094"/>
            <a:ext cx="6308203" cy="28132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5718" y="1180618"/>
            <a:ext cx="4265811" cy="1054195"/>
          </a:xfrm>
          <a:prstGeom prst="rect">
            <a:avLst/>
          </a:prstGeom>
          <a:ln w="9525">
            <a:solidFill>
              <a:srgbClr val="FF0000"/>
            </a:solidFill>
          </a:ln>
        </p:spPr>
      </p:pic>
      <p:sp>
        <p:nvSpPr>
          <p:cNvPr id="9" name="Штриховая стрелка вправо 8"/>
          <p:cNvSpPr/>
          <p:nvPr/>
        </p:nvSpPr>
        <p:spPr>
          <a:xfrm>
            <a:off x="7138220" y="1504284"/>
            <a:ext cx="576306" cy="406862"/>
          </a:xfrm>
          <a:prstGeom prst="stripedRightArrow">
            <a:avLst>
              <a:gd name="adj1" fmla="val 38621"/>
              <a:gd name="adj2" fmla="val 8129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3516905" y="2544682"/>
            <a:ext cx="576306" cy="406862"/>
          </a:xfrm>
          <a:prstGeom prst="stripedRightArrow">
            <a:avLst>
              <a:gd name="adj1" fmla="val 38621"/>
              <a:gd name="adj2" fmla="val 8129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147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717" y="275436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Запись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обучающихся на курс, определение роли пользователей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8714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17" y="174172"/>
            <a:ext cx="11184840" cy="655796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9506857" y="87086"/>
            <a:ext cx="2222500" cy="4858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13657" y="1952171"/>
            <a:ext cx="2222500" cy="14296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404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135" y="162347"/>
            <a:ext cx="8527527" cy="665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88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4197"/>
            <a:ext cx="12174948" cy="5493364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63151" y="1605850"/>
            <a:ext cx="1001504" cy="3121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158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97" y="675201"/>
            <a:ext cx="9440273" cy="6078663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465871" y="6328133"/>
            <a:ext cx="1188592" cy="2314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0336" y="573594"/>
            <a:ext cx="5618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на страницу редактирования списка участников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296372" y="5394583"/>
            <a:ext cx="1086750" cy="2660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580572" y="539751"/>
            <a:ext cx="3440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Сортировка и фильтрация списка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07677" y="5660650"/>
            <a:ext cx="2384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Обращайте внимание на участников, которые НИКОГДА или долго не были в системе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028209" y="853304"/>
            <a:ext cx="5475812" cy="8105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713782" y="847528"/>
            <a:ext cx="3790239" cy="12319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0336" y="213536"/>
            <a:ext cx="8183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Участники курса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296372" y="6328133"/>
            <a:ext cx="1086750" cy="2660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170057" y="3417281"/>
            <a:ext cx="1649477" cy="5729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465871" y="3344358"/>
            <a:ext cx="1523163" cy="5729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363253" y="3449523"/>
            <a:ext cx="1523163" cy="5729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706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37"/>
          <a:stretch/>
        </p:blipFill>
        <p:spPr>
          <a:xfrm>
            <a:off x="1064987" y="1332716"/>
            <a:ext cx="9440273" cy="42467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344" y="252284"/>
            <a:ext cx="8183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Страница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редактирования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списка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участников</a:t>
            </a:r>
          </a:p>
        </p:txBody>
      </p:sp>
      <p:sp>
        <p:nvSpPr>
          <p:cNvPr id="4" name="Овал 3"/>
          <p:cNvSpPr/>
          <p:nvPr/>
        </p:nvSpPr>
        <p:spPr>
          <a:xfrm>
            <a:off x="5275221" y="4669949"/>
            <a:ext cx="1019803" cy="4303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9173796" y="5343168"/>
            <a:ext cx="208344" cy="2387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840937" y="2342793"/>
            <a:ext cx="1964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Текущая роль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!ДЛЯ УЧЕНИКОВ ОБЯЗАТЕЛЬНА РОЛЬ «СТУДЕНТ»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723640" y="3280802"/>
            <a:ext cx="672449" cy="13891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379106" y="5462519"/>
            <a:ext cx="1334498" cy="201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643708" y="4973836"/>
            <a:ext cx="13445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Исключение участника из курса!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58582" y="5853252"/>
            <a:ext cx="176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Удаление роли, добавление роли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063009" y="5466658"/>
            <a:ext cx="810744" cy="6067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753" y="5716540"/>
            <a:ext cx="1771650" cy="885825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5854665" y="5227955"/>
            <a:ext cx="208344" cy="2387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882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37"/>
          <a:stretch/>
        </p:blipFill>
        <p:spPr>
          <a:xfrm>
            <a:off x="1064987" y="1332716"/>
            <a:ext cx="9440273" cy="42467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344" y="252284"/>
            <a:ext cx="8183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Страница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редактирования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списка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участников</a:t>
            </a:r>
          </a:p>
        </p:txBody>
      </p:sp>
      <p:sp>
        <p:nvSpPr>
          <p:cNvPr id="6" name="Овал 5"/>
          <p:cNvSpPr/>
          <p:nvPr/>
        </p:nvSpPr>
        <p:spPr>
          <a:xfrm>
            <a:off x="8372249" y="1836290"/>
            <a:ext cx="1967280" cy="4387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135353" y="2394410"/>
            <a:ext cx="176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Запись новых участников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10135353" y="2213362"/>
            <a:ext cx="408351" cy="198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052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324600"/>
              </p:ext>
            </p:extLst>
          </p:nvPr>
        </p:nvGraphicFramePr>
        <p:xfrm>
          <a:off x="6569402" y="375635"/>
          <a:ext cx="4641149" cy="3107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3" imgW="6260040" imgH="4190400" progId="">
                  <p:embed/>
                </p:oleObj>
              </mc:Choice>
              <mc:Fallback>
                <p:oleObj r:id="rId3" imgW="6260040" imgH="41904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69402" y="375635"/>
                        <a:ext cx="4641149" cy="3107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872667"/>
              </p:ext>
            </p:extLst>
          </p:nvPr>
        </p:nvGraphicFramePr>
        <p:xfrm>
          <a:off x="6569402" y="3940064"/>
          <a:ext cx="4725206" cy="2733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5" imgW="6082200" imgH="3517200" progId="">
                  <p:embed/>
                </p:oleObj>
              </mc:Choice>
              <mc:Fallback>
                <p:oleObj r:id="rId5" imgW="6082200" imgH="3517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69402" y="3940064"/>
                        <a:ext cx="4725206" cy="27332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925" y="1929431"/>
            <a:ext cx="5847896" cy="2841454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>
            <a:off x="1437291" y="1710549"/>
            <a:ext cx="1305909" cy="1414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8344" y="252284"/>
            <a:ext cx="8183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Запись новых участников на курс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772356" y="3838065"/>
            <a:ext cx="1217269" cy="7112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161856" y="4703180"/>
            <a:ext cx="583237" cy="6035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8344" y="4549292"/>
            <a:ext cx="4145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Выбор роли для будущего пользователя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8344" y="1101145"/>
            <a:ext cx="4988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Указание фамилии (!)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пользователя (или полного имени в формате ИМЯ ОТЧЕСТВО ФАМИЛИЯ)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58724" y="4039721"/>
            <a:ext cx="2833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найденных участников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91646" y="375635"/>
            <a:ext cx="3786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«однофамильцев» на сайте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60338" y="5306686"/>
            <a:ext cx="3120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Запись выбранного пользователя на курс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Выгнутая влево стрелка 19"/>
          <p:cNvSpPr/>
          <p:nvPr/>
        </p:nvSpPr>
        <p:spPr>
          <a:xfrm rot="14530397" flipH="1">
            <a:off x="4541298" y="685192"/>
            <a:ext cx="685014" cy="2898980"/>
          </a:xfrm>
          <a:prstGeom prst="curvedRightArrow">
            <a:avLst>
              <a:gd name="adj1" fmla="val 8661"/>
              <a:gd name="adj2" fmla="val 43201"/>
              <a:gd name="adj3" fmla="val 332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88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233" y="119170"/>
            <a:ext cx="48856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http://sdo.edu54.ru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960" y="655712"/>
            <a:ext cx="7604567" cy="6217896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521824" y="3333509"/>
            <a:ext cx="1610338" cy="3240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199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37"/>
          <a:stretch/>
        </p:blipFill>
        <p:spPr>
          <a:xfrm>
            <a:off x="1064987" y="1332716"/>
            <a:ext cx="9440273" cy="42467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344" y="252284"/>
            <a:ext cx="8183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Страница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редактирования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списка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участников</a:t>
            </a:r>
          </a:p>
        </p:txBody>
      </p:sp>
      <p:sp>
        <p:nvSpPr>
          <p:cNvPr id="20" name="Овал 19"/>
          <p:cNvSpPr/>
          <p:nvPr/>
        </p:nvSpPr>
        <p:spPr>
          <a:xfrm>
            <a:off x="9927009" y="1233894"/>
            <a:ext cx="499853" cy="4830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10168150" y="1004090"/>
            <a:ext cx="129356" cy="2142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176935" y="639683"/>
            <a:ext cx="1344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802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0900" t="34000" r="23900" b="43777"/>
          <a:stretch/>
        </p:blipFill>
        <p:spPr>
          <a:xfrm>
            <a:off x="1900202" y="1397899"/>
            <a:ext cx="2316480" cy="190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344" y="252284"/>
            <a:ext cx="8183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Возможность ручной записи на курс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61000" t="34356" r="23800" b="43422"/>
          <a:stretch/>
        </p:blipFill>
        <p:spPr>
          <a:xfrm>
            <a:off x="7724971" y="1369269"/>
            <a:ext cx="2316480" cy="1905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3650" t="34000" r="23150" b="62622"/>
          <a:stretch/>
        </p:blipFill>
        <p:spPr>
          <a:xfrm>
            <a:off x="5379719" y="713949"/>
            <a:ext cx="1103697" cy="655320"/>
          </a:xfrm>
          <a:prstGeom prst="rect">
            <a:avLst/>
          </a:prstGeom>
        </p:spPr>
      </p:pic>
      <p:sp>
        <p:nvSpPr>
          <p:cNvPr id="6" name="Выгнутая влево стрелка 5"/>
          <p:cNvSpPr/>
          <p:nvPr/>
        </p:nvSpPr>
        <p:spPr>
          <a:xfrm rot="16991344" flipH="1">
            <a:off x="7217052" y="76773"/>
            <a:ext cx="547067" cy="1979148"/>
          </a:xfrm>
          <a:prstGeom prst="curvedRightArrow">
            <a:avLst>
              <a:gd name="adj1" fmla="val 8661"/>
              <a:gd name="adj2" fmla="val 43201"/>
              <a:gd name="adj3" fmla="val 332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 rot="4411012">
            <a:off x="4054783" y="186361"/>
            <a:ext cx="505624" cy="1759972"/>
          </a:xfrm>
          <a:prstGeom prst="curvedRightArrow">
            <a:avLst>
              <a:gd name="adj1" fmla="val 8661"/>
              <a:gd name="adj2" fmla="val 43201"/>
              <a:gd name="adj3" fmla="val 332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679" y="3681412"/>
            <a:ext cx="5343525" cy="2543175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4848825" y="4571634"/>
            <a:ext cx="208344" cy="2387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16000" t="38622" r="49600" b="15334"/>
          <a:stretch/>
        </p:blipFill>
        <p:spPr>
          <a:xfrm>
            <a:off x="6910439" y="3467685"/>
            <a:ext cx="3945543" cy="297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5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717" y="2754363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Отчёты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о деятельности в системе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317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7"/>
          <a:stretch/>
        </p:blipFill>
        <p:spPr>
          <a:xfrm>
            <a:off x="870434" y="1004463"/>
            <a:ext cx="9440273" cy="4940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344" y="252284"/>
            <a:ext cx="8183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Участники курса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363498" y="5366602"/>
            <a:ext cx="1913102" cy="5781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276600" y="2495651"/>
            <a:ext cx="3396678" cy="6899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52576" y="6075502"/>
            <a:ext cx="2934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на профиль участника курса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 стрелкой 8"/>
          <p:cNvCxnSpPr>
            <a:stCxn id="6" idx="1"/>
          </p:cNvCxnSpPr>
          <p:nvPr/>
        </p:nvCxnSpPr>
        <p:spPr>
          <a:xfrm flipH="1" flipV="1">
            <a:off x="3045598" y="5944767"/>
            <a:ext cx="3006978" cy="3923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363498" y="3129702"/>
            <a:ext cx="2035022" cy="5781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784096" y="2103306"/>
            <a:ext cx="2934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на профиль участника курса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807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835" y="289560"/>
            <a:ext cx="8401050" cy="6324600"/>
          </a:xfrm>
          <a:prstGeom prst="rect">
            <a:avLst/>
          </a:prstGeom>
        </p:spPr>
      </p:pic>
      <p:sp>
        <p:nvSpPr>
          <p:cNvPr id="4" name="Левая фигурная скобка 3"/>
          <p:cNvSpPr/>
          <p:nvPr/>
        </p:nvSpPr>
        <p:spPr>
          <a:xfrm>
            <a:off x="1418391" y="3299460"/>
            <a:ext cx="441841" cy="1562100"/>
          </a:xfrm>
          <a:prstGeom prst="leftBrace">
            <a:avLst>
              <a:gd name="adj1" fmla="val 37745"/>
              <a:gd name="adj2" fmla="val 5661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643096" y="1721423"/>
            <a:ext cx="1114064" cy="3157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Левая фигурная скобка 7"/>
          <p:cNvSpPr/>
          <p:nvPr/>
        </p:nvSpPr>
        <p:spPr>
          <a:xfrm>
            <a:off x="1418392" y="1256095"/>
            <a:ext cx="441841" cy="1562100"/>
          </a:xfrm>
          <a:prstGeom prst="leftBrace">
            <a:avLst>
              <a:gd name="adj1" fmla="val 37745"/>
              <a:gd name="adj2" fmla="val 5661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795496" y="3698304"/>
            <a:ext cx="2394224" cy="4622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860232" y="4074289"/>
            <a:ext cx="4598441" cy="5484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423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044" y="100310"/>
            <a:ext cx="11817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Отчёты о деятельности участника курса. «Сегодняшние 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события»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842" y="561975"/>
            <a:ext cx="9220200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7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044" y="100310"/>
            <a:ext cx="11817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Отчёты о деятельности участника курса. «Все события»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471" y="682605"/>
            <a:ext cx="9201150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96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967" y="561975"/>
            <a:ext cx="8924925" cy="6296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343" y="252284"/>
            <a:ext cx="10556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Отчёты о деятельности участника курса. «Краткий отчёт»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Левая фигурная скобка 3"/>
          <p:cNvSpPr/>
          <p:nvPr/>
        </p:nvSpPr>
        <p:spPr>
          <a:xfrm>
            <a:off x="1429473" y="1469984"/>
            <a:ext cx="462988" cy="4977114"/>
          </a:xfrm>
          <a:prstGeom prst="leftBrace">
            <a:avLst>
              <a:gd name="adj1" fmla="val 4583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31494" y="3481487"/>
            <a:ext cx="1250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всех элементов курса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17317" y="2137635"/>
            <a:ext cx="2629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Краткие сведения о просмотрах материалов и выполнении практических элементов участников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8017754" y="2037144"/>
            <a:ext cx="1599564" cy="5775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7049180" y="2618213"/>
            <a:ext cx="2561820" cy="7314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2014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651" y="643530"/>
            <a:ext cx="8677275" cy="5743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343" y="252284"/>
            <a:ext cx="10556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Отчёты о деятельности участника курса. «Полный отчёт»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Левая фигурная скобка 3"/>
          <p:cNvSpPr/>
          <p:nvPr/>
        </p:nvSpPr>
        <p:spPr>
          <a:xfrm>
            <a:off x="1660967" y="1122744"/>
            <a:ext cx="462988" cy="5301205"/>
          </a:xfrm>
          <a:prstGeom prst="leftBrace">
            <a:avLst>
              <a:gd name="adj1" fmla="val 4583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3349700"/>
            <a:ext cx="1805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всех элементов курса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1556" y="1142212"/>
            <a:ext cx="2629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Полные сведения о просмотрах материалов и выполнении практических элементов участников с оценками и отзывами учителя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7103850" y="1751350"/>
            <a:ext cx="1588489" cy="5057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7793863" y="1771082"/>
            <a:ext cx="858460" cy="6123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223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84" y="926336"/>
            <a:ext cx="9344025" cy="4171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343" y="252284"/>
            <a:ext cx="10556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Отчёты о деятельности участника курса. «Обзор оценок»</a:t>
            </a:r>
          </a:p>
        </p:txBody>
      </p:sp>
      <p:sp>
        <p:nvSpPr>
          <p:cNvPr id="4" name="Овал 3"/>
          <p:cNvSpPr/>
          <p:nvPr/>
        </p:nvSpPr>
        <p:spPr>
          <a:xfrm>
            <a:off x="3953621" y="1892654"/>
            <a:ext cx="780424" cy="2833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511" y="3246131"/>
            <a:ext cx="4886265" cy="3264268"/>
          </a:xfrm>
          <a:prstGeom prst="rect">
            <a:avLst/>
          </a:prstGeom>
          <a:ln w="9525">
            <a:solidFill>
              <a:schemeClr val="accent1"/>
            </a:solidFill>
          </a:ln>
        </p:spPr>
      </p:pic>
      <p:sp>
        <p:nvSpPr>
          <p:cNvPr id="6" name="Выгнутая влево стрелка 5"/>
          <p:cNvSpPr/>
          <p:nvPr/>
        </p:nvSpPr>
        <p:spPr>
          <a:xfrm rot="17796571" flipH="1">
            <a:off x="5762622" y="979327"/>
            <a:ext cx="570272" cy="2633215"/>
          </a:xfrm>
          <a:prstGeom prst="curvedRightArrow">
            <a:avLst>
              <a:gd name="adj1" fmla="val 8661"/>
              <a:gd name="adj2" fmla="val 43201"/>
              <a:gd name="adj3" fmla="val 332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951431" y="3594132"/>
            <a:ext cx="780424" cy="2833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0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5387" t="15806" r="55774" b="19964"/>
          <a:stretch/>
        </p:blipFill>
        <p:spPr>
          <a:xfrm>
            <a:off x="2100738" y="696051"/>
            <a:ext cx="8088289" cy="60797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3233" y="119170"/>
            <a:ext cx="58682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rial Black" panose="020B0A04020102020204" pitchFamily="34" charset="0"/>
              </a:rPr>
              <a:t>http://</a:t>
            </a:r>
            <a:r>
              <a:rPr lang="en-US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edu54.ru</a:t>
            </a:r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(НООС)</a:t>
            </a: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466370" y="1411832"/>
            <a:ext cx="1205225" cy="3240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903851" y="5645423"/>
            <a:ext cx="1448293" cy="3240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070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82" y="1024577"/>
            <a:ext cx="10119347" cy="55694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895" y="308655"/>
            <a:ext cx="11817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Отчёты о деятельности участника курса. «Оценка»</a:t>
            </a:r>
          </a:p>
        </p:txBody>
      </p:sp>
    </p:spTree>
    <p:extLst>
      <p:ext uri="{BB962C8B-B14F-4D97-AF65-F5344CB8AC3E}">
        <p14:creationId xmlns:p14="http://schemas.microsoft.com/office/powerpoint/2010/main" val="40198142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499951"/>
              </p:ext>
            </p:extLst>
          </p:nvPr>
        </p:nvGraphicFramePr>
        <p:xfrm>
          <a:off x="200251" y="548565"/>
          <a:ext cx="11875634" cy="622227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60552"/>
                <a:gridCol w="1366436"/>
                <a:gridCol w="5913675"/>
                <a:gridCol w="4034971"/>
              </a:tblGrid>
              <a:tr h="505097">
                <a:tc>
                  <a:txBody>
                    <a:bodyPr/>
                    <a:lstStyle/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 </a:t>
                      </a:r>
                    </a:p>
                    <a:p>
                      <a:pPr indent="698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п/п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Дата проведения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Тема семинара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Ссылка на регистрацию и просмотр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652">
                <a:tc>
                  <a:txBody>
                    <a:bodyPr/>
                    <a:lstStyle/>
                    <a:p>
                      <a:pPr marL="6985" indent="698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just"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effectLst/>
                        </a:rPr>
                        <a:t>01.10.2018</a:t>
                      </a:r>
                      <a:endParaRPr lang="ru-RU" sz="18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just">
                        <a:spcAft>
                          <a:spcPts val="0"/>
                        </a:spcAft>
                      </a:pPr>
                      <a:r>
                        <a:rPr lang="ru-RU" sz="1800" b="1" u="sng" dirty="0" smtClean="0">
                          <a:effectLst/>
                        </a:rPr>
                        <a:t>«СДО </a:t>
                      </a:r>
                      <a:r>
                        <a:rPr lang="ru-RU" sz="1800" b="1" u="sng" dirty="0">
                          <a:effectLst/>
                        </a:rPr>
                        <a:t>«</a:t>
                      </a:r>
                      <a:r>
                        <a:rPr lang="en-US" sz="1800" b="1" u="sng" dirty="0">
                          <a:effectLst/>
                        </a:rPr>
                        <a:t>Moodle</a:t>
                      </a:r>
                      <a:r>
                        <a:rPr lang="ru-RU" sz="1800" b="1" u="sng" dirty="0">
                          <a:effectLst/>
                        </a:rPr>
                        <a:t>»: запись обучающихся на курс, определение роли пользователей, отчёты о деятельности в системе. Отчёты о работе за сентябрь 2018 г.»</a:t>
                      </a:r>
                      <a:endParaRPr lang="ru-RU" sz="18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effectLst/>
                          <a:hlinkClick r:id="rId2"/>
                        </a:rPr>
                        <a:t>http://www.edu54.ru/videocast/view/140039</a:t>
                      </a:r>
                      <a:endParaRPr lang="ru-RU" sz="16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097">
                <a:tc>
                  <a:txBody>
                    <a:bodyPr/>
                    <a:lstStyle/>
                    <a:p>
                      <a:pPr marL="6985" indent="698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08.10.2018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«СДО «</a:t>
                      </a:r>
                      <a:r>
                        <a:rPr lang="en-US" sz="1800" dirty="0">
                          <a:effectLst/>
                        </a:rPr>
                        <a:t>Moodle</a:t>
                      </a:r>
                      <a:r>
                        <a:rPr lang="ru-RU" sz="1800" dirty="0">
                          <a:effectLst/>
                        </a:rPr>
                        <a:t>». Элемент «Задание»: возможности и особенности»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hlinkClick r:id="rId3"/>
                        </a:rPr>
                        <a:t>http://www.edu54.ru/videocast/view/140040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32">
                <a:tc>
                  <a:txBody>
                    <a:bodyPr/>
                    <a:lstStyle/>
                    <a:p>
                      <a:pPr marL="6985" indent="698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15.10.2018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«СДО «</a:t>
                      </a:r>
                      <a:r>
                        <a:rPr lang="en-US" sz="1800" dirty="0">
                          <a:effectLst/>
                        </a:rPr>
                        <a:t>Moodle</a:t>
                      </a:r>
                      <a:r>
                        <a:rPr lang="ru-RU" sz="1800" dirty="0">
                          <a:effectLst/>
                        </a:rPr>
                        <a:t>». Элемент «Тест»: возможности и особенности»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hlinkClick r:id="rId4"/>
                        </a:rPr>
                        <a:t>http://www.edu54.ru/videocast/view/140041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097">
                <a:tc>
                  <a:txBody>
                    <a:bodyPr/>
                    <a:lstStyle/>
                    <a:p>
                      <a:pPr marL="6985" indent="698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22.10.2018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«СДО «</a:t>
                      </a:r>
                      <a:r>
                        <a:rPr lang="en-US" sz="1800" dirty="0">
                          <a:effectLst/>
                        </a:rPr>
                        <a:t>Moodle</a:t>
                      </a:r>
                      <a:r>
                        <a:rPr lang="ru-RU" sz="1800" dirty="0">
                          <a:effectLst/>
                        </a:rPr>
                        <a:t>». Элемент «Лекция»: возможности и особенности»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hlinkClick r:id="rId5"/>
                        </a:rPr>
                        <a:t>http://www.edu54.ru/videocast/view/140042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097">
                <a:tc>
                  <a:txBody>
                    <a:bodyPr/>
                    <a:lstStyle/>
                    <a:p>
                      <a:pPr marL="6985" indent="698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13.11.2018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«СДО «</a:t>
                      </a:r>
                      <a:r>
                        <a:rPr lang="en-US" sz="1800" dirty="0">
                          <a:effectLst/>
                        </a:rPr>
                        <a:t>Moodle</a:t>
                      </a:r>
                      <a:r>
                        <a:rPr lang="ru-RU" sz="1800" dirty="0">
                          <a:effectLst/>
                        </a:rPr>
                        <a:t>». Элемент «Форум»: возможности и особенности»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hlinkClick r:id="rId6"/>
                        </a:rPr>
                        <a:t>http://www.edu54.ru/videocast/view/140043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32">
                <a:tc>
                  <a:txBody>
                    <a:bodyPr/>
                    <a:lstStyle/>
                    <a:p>
                      <a:pPr marL="6985" indent="698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19.11.2018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«СДО «</a:t>
                      </a:r>
                      <a:r>
                        <a:rPr lang="en-US" sz="1800" dirty="0">
                          <a:effectLst/>
                        </a:rPr>
                        <a:t>Moodle</a:t>
                      </a:r>
                      <a:r>
                        <a:rPr lang="ru-RU" sz="1800" dirty="0">
                          <a:effectLst/>
                        </a:rPr>
                        <a:t>»: работа с журналами»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hlinkClick r:id="rId7"/>
                        </a:rPr>
                        <a:t>http://www.edu54.ru/videocast/view/140044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32">
                <a:tc>
                  <a:txBody>
                    <a:bodyPr/>
                    <a:lstStyle/>
                    <a:p>
                      <a:pPr marL="6985" indent="698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26.11.2018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«СДО «</a:t>
                      </a:r>
                      <a:r>
                        <a:rPr lang="en-US" sz="1800" dirty="0">
                          <a:effectLst/>
                        </a:rPr>
                        <a:t>Moodle</a:t>
                      </a:r>
                      <a:r>
                        <a:rPr lang="ru-RU" sz="1800" dirty="0">
                          <a:effectLst/>
                        </a:rPr>
                        <a:t>». Элемент «</a:t>
                      </a:r>
                      <a:r>
                        <a:rPr lang="en-US" sz="1800" dirty="0">
                          <a:effectLst/>
                        </a:rPr>
                        <a:t>Wiki</a:t>
                      </a:r>
                      <a:r>
                        <a:rPr lang="ru-RU" sz="1800" dirty="0">
                          <a:effectLst/>
                        </a:rPr>
                        <a:t>»: возможности и особенности»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hlinkClick r:id="rId8"/>
                        </a:rPr>
                        <a:t>http://www.edu54.ru/videocast/view/140045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097">
                <a:tc>
                  <a:txBody>
                    <a:bodyPr/>
                    <a:lstStyle/>
                    <a:p>
                      <a:pPr marL="6985" indent="698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03.12.2018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«СДО «</a:t>
                      </a:r>
                      <a:r>
                        <a:rPr lang="en-US" sz="1800" dirty="0">
                          <a:effectLst/>
                        </a:rPr>
                        <a:t>Moodle</a:t>
                      </a:r>
                      <a:r>
                        <a:rPr lang="ru-RU" sz="1800" dirty="0">
                          <a:effectLst/>
                        </a:rPr>
                        <a:t>». Элемент «Семинар»: возможности и особенности»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hlinkClick r:id="rId9"/>
                        </a:rPr>
                        <a:t>http://www.edu54.ru/videocast/view/140046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463">
                <a:tc>
                  <a:txBody>
                    <a:bodyPr/>
                    <a:lstStyle/>
                    <a:p>
                      <a:pPr marL="6985" indent="698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10.12.2018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«СДО «</a:t>
                      </a:r>
                      <a:r>
                        <a:rPr lang="en-US" sz="1800">
                          <a:effectLst/>
                        </a:rPr>
                        <a:t>Moodle</a:t>
                      </a:r>
                      <a:r>
                        <a:rPr lang="ru-RU" sz="1800">
                          <a:effectLst/>
                        </a:rPr>
                        <a:t>». Элементы «Глоссарий», «База данных» и «Игры»: возможности и особенности»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hlinkClick r:id="rId10"/>
                        </a:rPr>
                        <a:t>http://www.edu54.ru/videocast/view/140047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097">
                <a:tc>
                  <a:txBody>
                    <a:bodyPr/>
                    <a:lstStyle/>
                    <a:p>
                      <a:pPr marL="6985" indent="698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17.12.2018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"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«СДО «</a:t>
                      </a:r>
                      <a:r>
                        <a:rPr lang="en-US" sz="1800">
                          <a:effectLst/>
                        </a:rPr>
                        <a:t>Moodle</a:t>
                      </a:r>
                      <a:r>
                        <a:rPr lang="ru-RU" sz="1800">
                          <a:effectLst/>
                        </a:rPr>
                        <a:t>». Видеоконференц-связь «</a:t>
                      </a:r>
                      <a:r>
                        <a:rPr lang="en-US" sz="1800">
                          <a:effectLst/>
                        </a:rPr>
                        <a:t>BBB</a:t>
                      </a:r>
                      <a:r>
                        <a:rPr lang="ru-RU" sz="1800">
                          <a:effectLst/>
                        </a:rPr>
                        <a:t>»: возможности и особенности»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hlinkClick r:id="rId11"/>
                        </a:rPr>
                        <a:t>http://www.edu54.ru/videocast/view/140048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00251" y="148455"/>
            <a:ext cx="118756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График проведения серии методических семинаров.  </a:t>
            </a: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Время проведения с 14.00 до 16.00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9412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233" y="119170"/>
            <a:ext cx="48856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http://sdo.edu54.ru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960" y="655712"/>
            <a:ext cx="7604567" cy="6217896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521824" y="3333509"/>
            <a:ext cx="1610338" cy="3240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750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5387" t="15806" r="55774" b="19964"/>
          <a:stretch/>
        </p:blipFill>
        <p:spPr>
          <a:xfrm>
            <a:off x="2100738" y="696051"/>
            <a:ext cx="8088289" cy="60797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3233" y="119170"/>
            <a:ext cx="58682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rial Black" panose="020B0A04020102020204" pitchFamily="34" charset="0"/>
              </a:rPr>
              <a:t>http://</a:t>
            </a:r>
            <a:r>
              <a:rPr lang="en-US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edu54.ru</a:t>
            </a:r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(НООС)</a:t>
            </a: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466370" y="1411832"/>
            <a:ext cx="1205225" cy="3240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903851" y="5645423"/>
            <a:ext cx="1448293" cy="3240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386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52096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Благодарю за внимание</a:t>
            </a:r>
            <a:endParaRPr lang="ru-RU" dirty="0"/>
          </a:p>
        </p:txBody>
      </p:sp>
      <p:sp>
        <p:nvSpPr>
          <p:cNvPr id="4" name="Подзаголовок 11"/>
          <p:cNvSpPr txBox="1">
            <a:spLocks/>
          </p:cNvSpPr>
          <p:nvPr/>
        </p:nvSpPr>
        <p:spPr>
          <a:xfrm>
            <a:off x="1669142" y="434226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Деревягина Диана Александровна,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старший методист отдела дистанционного обучения ОблЦИТ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2060"/>
                </a:solidFill>
                <a:hlinkClick r:id="rId2"/>
              </a:rPr>
              <a:t>dda@oblcit.ru</a:t>
            </a:r>
            <a:r>
              <a:rPr lang="ru-RU" b="1" dirty="0" smtClean="0">
                <a:solidFill>
                  <a:srgbClr val="002060"/>
                </a:solidFill>
              </a:rPr>
              <a:t>, 349-5-800 доп.0132</a:t>
            </a:r>
          </a:p>
          <a:p>
            <a:pPr marL="0" indent="0" algn="ctr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889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64" y="648608"/>
            <a:ext cx="10633104" cy="464910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652084" y="1876289"/>
            <a:ext cx="1205225" cy="3240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23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717" y="275436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Автоматический отчёт.</a:t>
            </a:r>
            <a:b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Рекомендуемые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ежемесячные отчёты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о деятельности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учителя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39542" y="5769819"/>
            <a:ext cx="558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hlinkClick r:id="rId2" action="ppaction://hlinkfile"/>
              </a:rPr>
              <a:t>Статистика по проекту СДШ НСО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17028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750" t="19821" r="51125" b="20538"/>
          <a:stretch/>
        </p:blipFill>
        <p:spPr>
          <a:xfrm>
            <a:off x="1159179" y="206762"/>
            <a:ext cx="9783141" cy="632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86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717" y="2754363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Оформление личного профиля. Электронная почта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813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382" y="157866"/>
            <a:ext cx="3563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rsdo.oblcit.ru</a:t>
            </a: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458" y="804197"/>
            <a:ext cx="8992313" cy="5518993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9026796" y="677294"/>
            <a:ext cx="1523163" cy="5729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80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17" y="174172"/>
            <a:ext cx="11184840" cy="6557962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903209"/>
              </p:ext>
            </p:extLst>
          </p:nvPr>
        </p:nvGraphicFramePr>
        <p:xfrm>
          <a:off x="6655708" y="203203"/>
          <a:ext cx="4855936" cy="3663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4" imgW="7707600" imgH="5815800" progId="">
                  <p:embed/>
                </p:oleObj>
              </mc:Choice>
              <mc:Fallback>
                <p:oleObj r:id="rId4" imgW="7707600" imgH="5815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55708" y="203203"/>
                        <a:ext cx="4855936" cy="3663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Овал 4"/>
          <p:cNvSpPr/>
          <p:nvPr/>
        </p:nvSpPr>
        <p:spPr>
          <a:xfrm>
            <a:off x="9506857" y="87086"/>
            <a:ext cx="2222500" cy="4858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9187543" y="203203"/>
            <a:ext cx="319314" cy="2660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346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542</Words>
  <Application>Microsoft Office PowerPoint</Application>
  <PresentationFormat>Широкоэкранный</PresentationFormat>
  <Paragraphs>97</Paragraphs>
  <Slides>34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Times New Roman</vt:lpstr>
      <vt:lpstr>Тема Office</vt:lpstr>
      <vt:lpstr>СДО «Moodle»: запись обучающихся на курс, определение роли пользователей, отчёты о деятельности в системе</vt:lpstr>
      <vt:lpstr>Презентация PowerPoint</vt:lpstr>
      <vt:lpstr>Презентация PowerPoint</vt:lpstr>
      <vt:lpstr>Презентация PowerPoint</vt:lpstr>
      <vt:lpstr>Автоматический отчёт. Рекомендуемые ежемесячные отчёты о деятельности учителя</vt:lpstr>
      <vt:lpstr>Презентация PowerPoint</vt:lpstr>
      <vt:lpstr>Оформление личного профиля. Электронная почта</vt:lpstr>
      <vt:lpstr>Презентация PowerPoint</vt:lpstr>
      <vt:lpstr>Презентация PowerPoint</vt:lpstr>
      <vt:lpstr>Презентация PowerPoint</vt:lpstr>
      <vt:lpstr>Презентация PowerPoint</vt:lpstr>
      <vt:lpstr>Запись обучающихся на курс, определение роли пользователей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Отчёты о деятельности в системе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Диана Александровна Деревягина</dc:creator>
  <cp:lastModifiedBy>Диана Александровна Деревягина</cp:lastModifiedBy>
  <cp:revision>36</cp:revision>
  <dcterms:created xsi:type="dcterms:W3CDTF">2017-10-17T02:42:27Z</dcterms:created>
  <dcterms:modified xsi:type="dcterms:W3CDTF">2018-10-01T06:26:34Z</dcterms:modified>
</cp:coreProperties>
</file>